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omments/modernComment_109_AEE088A0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4B8A070-CD2B-F900-48AE-80CCFC377123}" name="Anh Nguyen" initials="AN" userId="52eae4d72ce9f74b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14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modernComment_109_AEE088A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884A5C1-FAC1-4C7D-B312-20C1C8ECA180}" authorId="{54B8A070-CD2B-F900-48AE-80CCFC377123}" created="2025-09-07T05:39:50.041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933950624" sldId="265"/>
      <ac:picMk id="14" creationId="{2F93698A-B53A-80AE-1B27-4E1E3375ACCF}"/>
    </ac:deMkLst>
    <p188:txBody>
      <a:bodyPr/>
      <a:lstStyle/>
      <a:p>
        <a:r>
          <a:rPr lang="en-US"/>
          <a:t>d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468D-B608-47A6-9970-F88570AB8170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DF84-A442-4C9D-AB8E-ABF91F104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52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468D-B608-47A6-9970-F88570AB8170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DF84-A442-4C9D-AB8E-ABF91F104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42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468D-B608-47A6-9970-F88570AB8170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DF84-A442-4C9D-AB8E-ABF91F1047BF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5092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468D-B608-47A6-9970-F88570AB8170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DF84-A442-4C9D-AB8E-ABF91F104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25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468D-B608-47A6-9970-F88570AB8170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DF84-A442-4C9D-AB8E-ABF91F1047B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448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468D-B608-47A6-9970-F88570AB8170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DF84-A442-4C9D-AB8E-ABF91F104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73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468D-B608-47A6-9970-F88570AB8170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DF84-A442-4C9D-AB8E-ABF91F104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60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468D-B608-47A6-9970-F88570AB8170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DF84-A442-4C9D-AB8E-ABF91F104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04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468D-B608-47A6-9970-F88570AB8170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DF84-A442-4C9D-AB8E-ABF91F104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54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468D-B608-47A6-9970-F88570AB8170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DF84-A442-4C9D-AB8E-ABF91F104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106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468D-B608-47A6-9970-F88570AB8170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DF84-A442-4C9D-AB8E-ABF91F104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83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468D-B608-47A6-9970-F88570AB8170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DF84-A442-4C9D-AB8E-ABF91F104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576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468D-B608-47A6-9970-F88570AB8170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DF84-A442-4C9D-AB8E-ABF91F104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89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468D-B608-47A6-9970-F88570AB8170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DF84-A442-4C9D-AB8E-ABF91F104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99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468D-B608-47A6-9970-F88570AB8170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DF84-A442-4C9D-AB8E-ABF91F104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65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468D-B608-47A6-9970-F88570AB8170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DF84-A442-4C9D-AB8E-ABF91F104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06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6468D-B608-47A6-9970-F88570AB8170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C2CDF84-A442-4C9D-AB8E-ABF91F104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47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microsoft.com/office/2018/10/relationships/comments" Target="../comments/modernComment_109_AEE088A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ebp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73264-0DD5-3839-0EC5-ED2C7E7C3A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AC31A-37C8-279E-E211-72B077ED3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cartoon of kids playing in a field&#10;&#10;AI-generated content may be incorrect.">
            <a:extLst>
              <a:ext uri="{FF2B5EF4-FFF2-40B4-BE49-F238E27FC236}">
                <a16:creationId xmlns:a16="http://schemas.microsoft.com/office/drawing/2014/main" id="{0722606C-D3DB-B970-68DB-EE06C91F54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867" y="-36305"/>
            <a:ext cx="12238221" cy="6945086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33CB77-6C58-5734-A325-81DE55D8A408}"/>
              </a:ext>
            </a:extLst>
          </p:cNvPr>
          <p:cNvSpPr txBox="1"/>
          <p:nvPr/>
        </p:nvSpPr>
        <p:spPr>
          <a:xfrm>
            <a:off x="0" y="381575"/>
            <a:ext cx="1166948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kern="10" dirty="0"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PHƯỜNG CƯBAO</a:t>
            </a:r>
            <a:endParaRPr lang="vi-VN" sz="3200" b="1" kern="10" dirty="0">
              <a:ln w="25400">
                <a:solidFill>
                  <a:srgbClr val="FFFF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b="1" kern="10" dirty="0"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MG BÚP SEN XANH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4A648E-2B25-5242-3703-4B95B8CCBCC2}"/>
              </a:ext>
            </a:extLst>
          </p:cNvPr>
          <p:cNvSpPr txBox="1"/>
          <p:nvPr/>
        </p:nvSpPr>
        <p:spPr>
          <a:xfrm>
            <a:off x="2367644" y="1514248"/>
            <a:ext cx="69341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kern="10" spc="-18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NHẬN THỨC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1F7728-5094-4515-90C1-C4BF209AF069}"/>
              </a:ext>
            </a:extLst>
          </p:cNvPr>
          <p:cNvSpPr txBox="1"/>
          <p:nvPr/>
        </p:nvSpPr>
        <p:spPr>
          <a:xfrm>
            <a:off x="1240971" y="2400700"/>
            <a:ext cx="911678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Đề</a:t>
            </a:r>
            <a:r>
              <a:rPr lang="en-US" sz="40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tài</a:t>
            </a:r>
            <a:r>
              <a:rPr lang="en-US" sz="40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40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Tìm</a:t>
            </a:r>
            <a:r>
              <a:rPr lang="en-US" sz="40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hiểu</a:t>
            </a:r>
            <a:r>
              <a:rPr lang="en-US" sz="40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40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giác</a:t>
            </a:r>
            <a:r>
              <a:rPr lang="en-US" sz="40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quan</a:t>
            </a:r>
            <a:r>
              <a:rPr lang="en-US" sz="40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trên</a:t>
            </a:r>
            <a:r>
              <a:rPr lang="en-US" sz="40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cơ</a:t>
            </a:r>
            <a:r>
              <a:rPr lang="en-US" sz="40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thể</a:t>
            </a:r>
            <a:r>
              <a:rPr lang="en-US" sz="40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US" sz="40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endParaRPr lang="vi-VN" sz="40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CC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40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Nhánh</a:t>
            </a:r>
            <a:r>
              <a:rPr lang="en-US" sz="40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: </a:t>
            </a:r>
            <a:r>
              <a:rPr lang="en-US" sz="40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US" sz="40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tự</a:t>
            </a:r>
            <a:r>
              <a:rPr lang="en-US" sz="40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tin – </a:t>
            </a:r>
            <a:r>
              <a:rPr lang="en-US" sz="40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khoẻ</a:t>
            </a:r>
            <a:r>
              <a:rPr lang="en-US" sz="40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mạnh</a:t>
            </a:r>
            <a:endParaRPr lang="vi-VN" sz="40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chemeClr val="accent2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vi-VN" sz="40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GV: </a:t>
            </a:r>
            <a:r>
              <a:rPr lang="en-US" sz="40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Võ Thị </a:t>
            </a:r>
            <a:r>
              <a:rPr lang="en-US" sz="40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Diễm</a:t>
            </a:r>
            <a:endParaRPr lang="en-US" sz="4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CD9998-FE29-280F-5BD0-6892DB53F32C}"/>
              </a:ext>
            </a:extLst>
          </p:cNvPr>
          <p:cNvSpPr txBox="1"/>
          <p:nvPr/>
        </p:nvSpPr>
        <p:spPr>
          <a:xfrm>
            <a:off x="1240971" y="5362627"/>
            <a:ext cx="90460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kern="10" spc="-360" dirty="0">
                <a:ln w="12700">
                  <a:solidFill>
                    <a:srgbClr val="FFFFFF">
                      <a:alpha val="79999"/>
                    </a:srgbClr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 CÔ GIÁO.</a:t>
            </a:r>
          </a:p>
        </p:txBody>
      </p:sp>
    </p:spTree>
    <p:extLst>
      <p:ext uri="{BB962C8B-B14F-4D97-AF65-F5344CB8AC3E}">
        <p14:creationId xmlns:p14="http://schemas.microsoft.com/office/powerpoint/2010/main" val="1874591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23DB7-271B-36AD-323D-3F5C5E0F8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white rectangular frame with different colored objects on it&#10;&#10;AI-generated content may be incorrect.">
            <a:extLst>
              <a:ext uri="{FF2B5EF4-FFF2-40B4-BE49-F238E27FC236}">
                <a16:creationId xmlns:a16="http://schemas.microsoft.com/office/drawing/2014/main" id="{6647F3A0-21E6-D666-9E79-7FB9071CB5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7C02A4-34A9-F10F-B653-6C4B2C7185DD}"/>
              </a:ext>
            </a:extLst>
          </p:cNvPr>
          <p:cNvSpPr txBox="1"/>
          <p:nvPr/>
        </p:nvSpPr>
        <p:spPr>
          <a:xfrm>
            <a:off x="2569029" y="-110698"/>
            <a:ext cx="77070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TRò</a:t>
            </a:r>
            <a:r>
              <a:rPr lang="en-US" sz="4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CHƠI:  Ai </a:t>
            </a:r>
            <a:r>
              <a:rPr lang="en-US" sz="48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thông</a:t>
            </a:r>
            <a:r>
              <a:rPr lang="en-US" sz="4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minh</a:t>
            </a:r>
            <a:r>
              <a:rPr lang="en-US" sz="4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95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9E0B4-119A-7501-E1A1-935F551E8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Cartoon animals on a green background&#10;&#10;AI-generated content may be incorrect.">
            <a:extLst>
              <a:ext uri="{FF2B5EF4-FFF2-40B4-BE49-F238E27FC236}">
                <a16:creationId xmlns:a16="http://schemas.microsoft.com/office/drawing/2014/main" id="{57DC836D-6F0B-86E7-5401-731E7D8A64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F93BAD7-CCDF-7CEF-30AD-6464101054DA}"/>
              </a:ext>
            </a:extLst>
          </p:cNvPr>
          <p:cNvSpPr txBox="1"/>
          <p:nvPr/>
        </p:nvSpPr>
        <p:spPr>
          <a:xfrm>
            <a:off x="1567543" y="2170668"/>
            <a:ext cx="873034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6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6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6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F1FD63-BF0F-53B4-9E67-075A5B23B208}"/>
              </a:ext>
            </a:extLst>
          </p:cNvPr>
          <p:cNvSpPr txBox="1"/>
          <p:nvPr/>
        </p:nvSpPr>
        <p:spPr>
          <a:xfrm>
            <a:off x="2830286" y="3278664"/>
            <a:ext cx="68471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80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80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endParaRPr lang="en-US" sz="80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DCEBF5"/>
                  </a:gs>
                  <a:gs pos="8000">
                    <a:srgbClr val="83A7C3"/>
                  </a:gs>
                  <a:gs pos="13000">
                    <a:srgbClr val="768FB9"/>
                  </a:gs>
                  <a:gs pos="21001">
                    <a:srgbClr val="83A7C3"/>
                  </a:gs>
                  <a:gs pos="52000">
                    <a:srgbClr val="FFFFFF"/>
                  </a:gs>
                  <a:gs pos="56000">
                    <a:srgbClr val="9C6563"/>
                  </a:gs>
                  <a:gs pos="58000">
                    <a:srgbClr val="80302D"/>
                  </a:gs>
                  <a:gs pos="71001">
                    <a:srgbClr val="C0524E"/>
                  </a:gs>
                  <a:gs pos="94000">
                    <a:srgbClr val="EBDAD4"/>
                  </a:gs>
                  <a:gs pos="100000">
                    <a:srgbClr val="55261C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94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BB0C3-7605-AEB4-C37C-6A1277F732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1DAA53-5196-75B3-3B7B-66029F2E6C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white rectangular sign surrounded by green leaves&#10;&#10;AI-generated content may be incorrect.">
            <a:extLst>
              <a:ext uri="{FF2B5EF4-FFF2-40B4-BE49-F238E27FC236}">
                <a16:creationId xmlns:a16="http://schemas.microsoft.com/office/drawing/2014/main" id="{D5678017-B107-8332-F89A-68DDEB8A88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886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4AF261-6E83-3172-1FF2-BDFF2F8735C4}"/>
              </a:ext>
            </a:extLst>
          </p:cNvPr>
          <p:cNvSpPr txBox="1"/>
          <p:nvPr/>
        </p:nvSpPr>
        <p:spPr>
          <a:xfrm>
            <a:off x="1110343" y="2851883"/>
            <a:ext cx="101345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 5 GIÁC QUAN.</a:t>
            </a:r>
          </a:p>
        </p:txBody>
      </p:sp>
    </p:spTree>
    <p:extLst>
      <p:ext uri="{BB962C8B-B14F-4D97-AF65-F5344CB8AC3E}">
        <p14:creationId xmlns:p14="http://schemas.microsoft.com/office/powerpoint/2010/main" val="1757066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2BCFE-BC6D-92DE-A199-03F73BEA6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rectangular white rectangular object with brown flowers on it&#10;&#10;AI-generated content may be incorrect.">
            <a:extLst>
              <a:ext uri="{FF2B5EF4-FFF2-40B4-BE49-F238E27FC236}">
                <a16:creationId xmlns:a16="http://schemas.microsoft.com/office/drawing/2014/main" id="{62AA9F09-E565-BAB0-7753-871AC7DEAE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Picture 6" descr="A child and child sitting on the floor with a small guitar&#10;&#10;AI-generated content may be incorrect.">
            <a:extLst>
              <a:ext uri="{FF2B5EF4-FFF2-40B4-BE49-F238E27FC236}">
                <a16:creationId xmlns:a16="http://schemas.microsoft.com/office/drawing/2014/main" id="{BCB7DC5A-FA3F-3058-CE8A-EF96231A87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29" y="685799"/>
            <a:ext cx="10210800" cy="54102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BEF992-8D1A-5233-7C96-9F962EF32EA4}"/>
              </a:ext>
            </a:extLst>
          </p:cNvPr>
          <p:cNvSpPr txBox="1"/>
          <p:nvPr/>
        </p:nvSpPr>
        <p:spPr>
          <a:xfrm>
            <a:off x="2715986" y="934144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Hình</a:t>
            </a:r>
            <a:r>
              <a:rPr lang="en-US" sz="32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ảnh</a:t>
            </a:r>
            <a:r>
              <a:rPr lang="en-US" sz="32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US" sz="32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trai</a:t>
            </a:r>
            <a:r>
              <a:rPr lang="en-US" sz="32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và</a:t>
            </a:r>
            <a:r>
              <a:rPr lang="en-US" sz="32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US" sz="32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gái</a:t>
            </a:r>
            <a:r>
              <a:rPr lang="en-US" sz="32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đang</a:t>
            </a:r>
            <a:r>
              <a:rPr lang="en-US" sz="32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vui</a:t>
            </a:r>
            <a:r>
              <a:rPr lang="en-US" sz="32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vẻ</a:t>
            </a:r>
            <a:r>
              <a:rPr lang="en-US" sz="32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cười</a:t>
            </a:r>
            <a:endParaRPr lang="en-US" sz="32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93373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F6D33-1782-74B2-5E0E-A41F29DD0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blue clouds and a yellow background&#10;&#10;AI-generated content may be incorrect.">
            <a:extLst>
              <a:ext uri="{FF2B5EF4-FFF2-40B4-BE49-F238E27FC236}">
                <a16:creationId xmlns:a16="http://schemas.microsoft.com/office/drawing/2014/main" id="{4BD923EC-D8DB-138B-DD18-C496782E12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C577DE-61B7-C247-8194-1C29604CAECC}"/>
              </a:ext>
            </a:extLst>
          </p:cNvPr>
          <p:cNvSpPr txBox="1"/>
          <p:nvPr/>
        </p:nvSpPr>
        <p:spPr>
          <a:xfrm>
            <a:off x="2808515" y="0"/>
            <a:ext cx="62048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Hình</a:t>
            </a:r>
            <a:r>
              <a:rPr lang="en-US" sz="40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ảnh</a:t>
            </a:r>
            <a:r>
              <a:rPr lang="en-US" sz="40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đôi</a:t>
            </a:r>
            <a:r>
              <a:rPr lang="en-US" sz="40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mắt</a:t>
            </a:r>
            <a:r>
              <a:rPr lang="en-US" sz="40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(</a:t>
            </a:r>
            <a:r>
              <a:rPr lang="en-US" sz="40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thị</a:t>
            </a:r>
            <a:r>
              <a:rPr lang="en-US" sz="40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giác</a:t>
            </a:r>
            <a:r>
              <a:rPr lang="en-US" sz="40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)</a:t>
            </a:r>
            <a:endParaRPr lang="en-US" sz="40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9" name="Picture 8" descr="A person with green eyes covering her face&#10;&#10;AI-generated content may be incorrect.">
            <a:extLst>
              <a:ext uri="{FF2B5EF4-FFF2-40B4-BE49-F238E27FC236}">
                <a16:creationId xmlns:a16="http://schemas.microsoft.com/office/drawing/2014/main" id="{12FD84DF-59D3-CEFD-1CAF-E8A3F7936C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9714"/>
            <a:ext cx="3984171" cy="5878286"/>
          </a:xfrm>
          <a:prstGeom prst="rect">
            <a:avLst/>
          </a:prstGeom>
        </p:spPr>
      </p:pic>
      <p:pic>
        <p:nvPicPr>
          <p:cNvPr id="11" name="Picture 10" descr="A close-up of an eye&#10;&#10;AI-generated content may be incorrect.">
            <a:extLst>
              <a:ext uri="{FF2B5EF4-FFF2-40B4-BE49-F238E27FC236}">
                <a16:creationId xmlns:a16="http://schemas.microsoft.com/office/drawing/2014/main" id="{1AA19F54-6859-9E9D-16DB-4C8F23B05C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171" y="1003810"/>
            <a:ext cx="4496824" cy="5830094"/>
          </a:xfrm>
          <a:prstGeom prst="rect">
            <a:avLst/>
          </a:prstGeom>
        </p:spPr>
      </p:pic>
      <p:pic>
        <p:nvPicPr>
          <p:cNvPr id="13" name="Picture 12" descr="A poster of different types of eyes&#10;&#10;AI-generated content may be incorrect.">
            <a:extLst>
              <a:ext uri="{FF2B5EF4-FFF2-40B4-BE49-F238E27FC236}">
                <a16:creationId xmlns:a16="http://schemas.microsoft.com/office/drawing/2014/main" id="{E3481F65-C329-537A-D574-15B3C6D3C5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818" y="979714"/>
            <a:ext cx="3801387" cy="587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090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D9C05-D121-B5F6-913F-FD01D853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blue sky over a body of water&#10;&#10;AI-generated content may be incorrect.">
            <a:extLst>
              <a:ext uri="{FF2B5EF4-FFF2-40B4-BE49-F238E27FC236}">
                <a16:creationId xmlns:a16="http://schemas.microsoft.com/office/drawing/2014/main" id="{EA9E528D-1FEE-AB69-06DA-9C2214B401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BF9062-9529-21EB-4432-91957780F0EE}"/>
              </a:ext>
            </a:extLst>
          </p:cNvPr>
          <p:cNvSpPr txBox="1"/>
          <p:nvPr/>
        </p:nvSpPr>
        <p:spPr>
          <a:xfrm>
            <a:off x="2743200" y="0"/>
            <a:ext cx="62048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Khứu</a:t>
            </a:r>
            <a:r>
              <a:rPr lang="en-US" sz="48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8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48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800" dirty="0"/>
          </a:p>
        </p:txBody>
      </p:sp>
      <p:pic>
        <p:nvPicPr>
          <p:cNvPr id="9" name="Picture 8" descr="Close-up of a person smelling a flower&#10;&#10;AI-generated content may be incorrect.">
            <a:extLst>
              <a:ext uri="{FF2B5EF4-FFF2-40B4-BE49-F238E27FC236}">
                <a16:creationId xmlns:a16="http://schemas.microsoft.com/office/drawing/2014/main" id="{B6F0C98F-FA1F-1771-B196-0E5370E92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3885"/>
            <a:ext cx="6096000" cy="5704113"/>
          </a:xfrm>
          <a:prstGeom prst="rect">
            <a:avLst/>
          </a:prstGeom>
        </p:spPr>
      </p:pic>
      <p:pic>
        <p:nvPicPr>
          <p:cNvPr id="11" name="Picture 10" descr="Diagram of the nose and nose anatomy&#10;&#10;AI-generated content may be incorrect.">
            <a:extLst>
              <a:ext uri="{FF2B5EF4-FFF2-40B4-BE49-F238E27FC236}">
                <a16:creationId xmlns:a16="http://schemas.microsoft.com/office/drawing/2014/main" id="{ACAC0F24-8B94-2396-6F50-F152028FCC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153885"/>
            <a:ext cx="6096000" cy="570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251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CCC56-1295-21B9-7AF1-53A7CF376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group of kids sitting on a bench in the grass&#10;&#10;AI-generated content may be incorrect.">
            <a:extLst>
              <a:ext uri="{FF2B5EF4-FFF2-40B4-BE49-F238E27FC236}">
                <a16:creationId xmlns:a16="http://schemas.microsoft.com/office/drawing/2014/main" id="{10DF64CC-F2CB-E352-F6CA-A66E98559B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4B7F08-2141-426F-76D4-321AFCD59B70}"/>
              </a:ext>
            </a:extLst>
          </p:cNvPr>
          <p:cNvSpPr txBox="1"/>
          <p:nvPr/>
        </p:nvSpPr>
        <p:spPr>
          <a:xfrm>
            <a:off x="2764971" y="-107706"/>
            <a:ext cx="62048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Thính</a:t>
            </a:r>
            <a:r>
              <a:rPr lang="en-US" sz="48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8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(tai)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9" name="Picture 8" descr="A hand with a pulse line&#10;&#10;AI-generated content may be incorrect.">
            <a:extLst>
              <a:ext uri="{FF2B5EF4-FFF2-40B4-BE49-F238E27FC236}">
                <a16:creationId xmlns:a16="http://schemas.microsoft.com/office/drawing/2014/main" id="{850E6478-6FF4-2E55-55CE-173FA669BF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3290"/>
            <a:ext cx="4604657" cy="6134708"/>
          </a:xfrm>
          <a:prstGeom prst="rect">
            <a:avLst/>
          </a:prstGeom>
        </p:spPr>
      </p:pic>
      <p:pic>
        <p:nvPicPr>
          <p:cNvPr id="11" name="Picture 10" descr="A diagram of the inner ear&#10;&#10;AI-generated content may be incorrect.">
            <a:extLst>
              <a:ext uri="{FF2B5EF4-FFF2-40B4-BE49-F238E27FC236}">
                <a16:creationId xmlns:a16="http://schemas.microsoft.com/office/drawing/2014/main" id="{E2F9AE85-8FFB-E458-8839-F01DE57BED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457" y="723291"/>
            <a:ext cx="3853543" cy="6134708"/>
          </a:xfrm>
          <a:prstGeom prst="rect">
            <a:avLst/>
          </a:prstGeom>
        </p:spPr>
      </p:pic>
      <p:pic>
        <p:nvPicPr>
          <p:cNvPr id="13" name="Picture 12" descr="A close-up of an ear&#10;&#10;AI-generated content may be incorrect.">
            <a:extLst>
              <a:ext uri="{FF2B5EF4-FFF2-40B4-BE49-F238E27FC236}">
                <a16:creationId xmlns:a16="http://schemas.microsoft.com/office/drawing/2014/main" id="{DB8AD23D-320E-82FE-0CE2-3D66BBC3DC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657" y="723291"/>
            <a:ext cx="3733800" cy="613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957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CA7D8-7C3A-BA2A-65EE-932C31C95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blue clouds and a yellow background&#10;&#10;AI-generated content may be incorrect.">
            <a:extLst>
              <a:ext uri="{FF2B5EF4-FFF2-40B4-BE49-F238E27FC236}">
                <a16:creationId xmlns:a16="http://schemas.microsoft.com/office/drawing/2014/main" id="{F1CEA14B-EEC2-F5A0-62CA-4D7AFC9A30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AEEB26-104A-60D4-EFC1-D99A1A8A1457}"/>
              </a:ext>
            </a:extLst>
          </p:cNvPr>
          <p:cNvSpPr txBox="1"/>
          <p:nvPr/>
        </p:nvSpPr>
        <p:spPr>
          <a:xfrm>
            <a:off x="2465617" y="180459"/>
            <a:ext cx="62048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 Narrow" panose="020B0606020202030204" pitchFamily="34" charset="0"/>
              </a:rPr>
              <a:t>Vị</a:t>
            </a:r>
            <a:r>
              <a:rPr lang="en-US" sz="4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48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 Narrow" panose="020B0606020202030204" pitchFamily="34" charset="0"/>
              </a:rPr>
              <a:t>giác</a:t>
            </a:r>
            <a:r>
              <a:rPr lang="en-US" sz="4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 Narrow" panose="020B0606020202030204" pitchFamily="34" charset="0"/>
              </a:rPr>
              <a:t> (</a:t>
            </a:r>
            <a:r>
              <a:rPr lang="en-US" sz="48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 Narrow" panose="020B0606020202030204" pitchFamily="34" charset="0"/>
              </a:rPr>
              <a:t>lưỡi</a:t>
            </a:r>
            <a:r>
              <a:rPr lang="en-US" sz="4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 Narrow" panose="020B0606020202030204" pitchFamily="34" charset="0"/>
              </a:rPr>
              <a:t>)</a:t>
            </a:r>
          </a:p>
        </p:txBody>
      </p:sp>
      <p:pic>
        <p:nvPicPr>
          <p:cNvPr id="11" name="Picture 10" descr="A person sticking their tongue out&#10;&#10;AI-generated content may be incorrect.">
            <a:extLst>
              <a:ext uri="{FF2B5EF4-FFF2-40B4-BE49-F238E27FC236}">
                <a16:creationId xmlns:a16="http://schemas.microsoft.com/office/drawing/2014/main" id="{9A4A584A-BD20-5209-F916-1E20996D1F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6581"/>
            <a:ext cx="5812971" cy="5475514"/>
          </a:xfrm>
          <a:prstGeom prst="rect">
            <a:avLst/>
          </a:prstGeom>
        </p:spPr>
      </p:pic>
      <p:pic>
        <p:nvPicPr>
          <p:cNvPr id="13" name="Picture 12" descr="A diagram of human body&#10;&#10;AI-generated content may be incorrect.">
            <a:extLst>
              <a:ext uri="{FF2B5EF4-FFF2-40B4-BE49-F238E27FC236}">
                <a16:creationId xmlns:a16="http://schemas.microsoft.com/office/drawing/2014/main" id="{122555E7-9561-8258-21E1-5D276F5A3E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971" y="1376580"/>
            <a:ext cx="6379029" cy="548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204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06B9A-7594-1903-595B-847DFD392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blue clouds and a yellow background&#10;&#10;AI-generated content may be incorrect.">
            <a:extLst>
              <a:ext uri="{FF2B5EF4-FFF2-40B4-BE49-F238E27FC236}">
                <a16:creationId xmlns:a16="http://schemas.microsoft.com/office/drawing/2014/main" id="{B4424332-704E-1130-2427-DEF27BB5C3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90254B-D5E5-3A33-6D51-DFD170574E93}"/>
              </a:ext>
            </a:extLst>
          </p:cNvPr>
          <p:cNvSpPr txBox="1"/>
          <p:nvPr/>
        </p:nvSpPr>
        <p:spPr>
          <a:xfrm>
            <a:off x="2764971" y="-107706"/>
            <a:ext cx="62048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48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8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(da)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8" name="Picture 7" descr="A close-up of a hand&#10;&#10;AI-generated content may be incorrect.">
            <a:extLst>
              <a:ext uri="{FF2B5EF4-FFF2-40B4-BE49-F238E27FC236}">
                <a16:creationId xmlns:a16="http://schemas.microsoft.com/office/drawing/2014/main" id="{7DE6114B-1157-4CA6-D862-1F2256D25F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47056"/>
            <a:ext cx="6197375" cy="5910943"/>
          </a:xfrm>
          <a:prstGeom prst="rect">
            <a:avLst/>
          </a:prstGeom>
        </p:spPr>
      </p:pic>
      <p:pic>
        <p:nvPicPr>
          <p:cNvPr id="10" name="Picture 9" descr="A diagram of a structure&#10;&#10;AI-generated content may be incorrect.">
            <a:extLst>
              <a:ext uri="{FF2B5EF4-FFF2-40B4-BE49-F238E27FC236}">
                <a16:creationId xmlns:a16="http://schemas.microsoft.com/office/drawing/2014/main" id="{90FE6C10-FCB6-3761-C8D6-343C2C9EFE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374" y="947056"/>
            <a:ext cx="5994626" cy="591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711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ED331-6C4F-40CE-B0C1-BF5C36653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cartoon of kids playing in a field&#10;&#10;AI-generated content may be incorrect.">
            <a:extLst>
              <a:ext uri="{FF2B5EF4-FFF2-40B4-BE49-F238E27FC236}">
                <a16:creationId xmlns:a16="http://schemas.microsoft.com/office/drawing/2014/main" id="{AC086225-8D16-EC06-FD19-00DDC3FA84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543"/>
            <a:ext cx="12238221" cy="694508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C42D84-7D99-B035-0A25-D44C406D0D2D}"/>
              </a:ext>
            </a:extLst>
          </p:cNvPr>
          <p:cNvSpPr txBox="1"/>
          <p:nvPr/>
        </p:nvSpPr>
        <p:spPr>
          <a:xfrm>
            <a:off x="838200" y="1027906"/>
            <a:ext cx="10178143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000"/>
            </a:pPr>
            <a:r>
              <a:rPr lang="en-US" sz="4400" dirty="0">
                <a:solidFill>
                  <a:srgbClr val="00B0F0"/>
                </a:solidFill>
                <a:latin typeface="+mj-lt"/>
              </a:rPr>
              <a:t>TÓM TẮT:</a:t>
            </a:r>
          </a:p>
          <a:p>
            <a:pPr algn="ctr">
              <a:defRPr sz="2000"/>
            </a:pPr>
            <a:r>
              <a:rPr lang="vi-VN" sz="4400" dirty="0">
                <a:solidFill>
                  <a:srgbClr val="FF0000"/>
                </a:solidFill>
                <a:latin typeface="+mj-lt"/>
              </a:rPr>
              <a:t>5 giác quan: Mắt, Mũi, Tai, Lưỡi, Da</a:t>
            </a:r>
          </a:p>
          <a:p>
            <a:pPr algn="ctr">
              <a:defRPr sz="2000"/>
            </a:pPr>
            <a:r>
              <a:rPr lang="vi-VN" sz="4400" dirty="0">
                <a:solidFill>
                  <a:srgbClr val="FF0000"/>
                </a:solidFill>
                <a:latin typeface="+mj-lt"/>
              </a:rPr>
              <a:t>- Mỗi giác quan có chức năng riêng</a:t>
            </a:r>
          </a:p>
          <a:p>
            <a:pPr algn="ctr">
              <a:defRPr sz="2000"/>
            </a:pPr>
            <a:r>
              <a:rPr lang="vi-VN" sz="4400" dirty="0">
                <a:solidFill>
                  <a:srgbClr val="FF0000"/>
                </a:solidFill>
                <a:latin typeface="+mj-lt"/>
              </a:rPr>
              <a:t>- Đều quan trọng với cơ thể</a:t>
            </a:r>
          </a:p>
        </p:txBody>
      </p:sp>
    </p:spTree>
    <p:extLst>
      <p:ext uri="{BB962C8B-B14F-4D97-AF65-F5344CB8AC3E}">
        <p14:creationId xmlns:p14="http://schemas.microsoft.com/office/powerpoint/2010/main" val="200199363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</TotalTime>
  <Words>134</Words>
  <Application>Microsoft Office PowerPoint</Application>
  <PresentationFormat>Widescreen</PresentationFormat>
  <Paragraphs>21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Narrow</vt:lpstr>
      <vt:lpstr>Calibri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Anh Nguyen</dc:creator>
  <cp:lastModifiedBy>Anh Nguyen</cp:lastModifiedBy>
  <cp:revision>2</cp:revision>
  <dcterms:created xsi:type="dcterms:W3CDTF">2025-09-07T04:59:03Z</dcterms:created>
  <dcterms:modified xsi:type="dcterms:W3CDTF">2025-09-07T05:40:00Z</dcterms:modified>
</cp:coreProperties>
</file>